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97" r:id="rId4"/>
    <p:sldId id="298" r:id="rId5"/>
    <p:sldId id="290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595E-71B5-4CDB-8A73-4C63D52F94D7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C6FB-336B-4091-875B-45699F1C61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AA907-D153-4DAF-8372-75A3B24E2781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DC0E-65F9-4C78-8704-2C8496F16A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8703-5B8F-4A42-8996-746BCA6954A5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01E9-24C8-4E46-94A3-567A0805F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3758-7A4F-4B04-A640-391F4D003D38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C3DF-33E4-4C83-804A-36BDEB687A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CBB5-E8A2-4BFD-8388-1D51B4C2C073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4C7B-889D-4522-A5CD-8B3D35F15B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55C1-06CF-448D-80FC-37341CF7513F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6341-E131-441D-88E3-E0D4873BFA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2317-2552-4DDE-95CF-085AF4560D57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B871-1960-4BC3-94C1-1CF548648E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46EE-53CF-4CC4-938A-AB7425D0F7E4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D316-A52B-40EF-8EC6-61B370555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8EC1-A734-41BB-B028-3DFE4AD83584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A544-B572-4B34-BB1B-E8C43ED01B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6410-9D2F-4406-9FB1-7318129C12FE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B60D-0B57-48E8-B8A9-EF7EA4EAD7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13F2-DCB9-4B5D-8F5F-1CBBB4BB5674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E7655-7514-435F-93AF-18E25ACD98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955858-CD1D-4380-97E2-847876EB1E2A}" type="datetimeFigureOut">
              <a:rPr lang="ru-RU"/>
              <a:pPr>
                <a:defRPr/>
              </a:pPr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9DC326-EC0F-4EF6-B7F9-DE14A2E927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675"/>
            <a:ext cx="9144000" cy="3097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Правовое регулирование градостроительной деятельности в Республике Беларусь.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Общественное обсуждение градостроительных проектов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3314" name="Picture 2" descr="Эмблема БелНИИП-x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33375"/>
            <a:ext cx="14049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Герб%20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1101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003800" y="5589588"/>
            <a:ext cx="3744913" cy="71913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ea typeface="+mj-ea"/>
                <a:cs typeface="Arial" pitchFamily="34" charset="0"/>
              </a:rPr>
              <a:t>Хижняк  А.Н.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5888"/>
            <a:ext cx="8785225" cy="6626225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u="sng" dirty="0">
                <a:latin typeface="Arial" pitchFamily="34" charset="0"/>
                <a:cs typeface="Arial" pitchFamily="34" charset="0"/>
              </a:rPr>
              <a:t>Замечания и (или) предложения участников общественного обсуждения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, поступившие в письменной или электронной форме, регистрируются и направляются организатором общественного обсуждения для </a:t>
            </a:r>
            <a:r>
              <a:rPr lang="ru-RU" sz="3800" u="sng" dirty="0">
                <a:latin typeface="Arial" pitchFamily="34" charset="0"/>
                <a:cs typeface="Arial" pitchFamily="34" charset="0"/>
              </a:rPr>
              <a:t>рассмотрения, обобщения и подведения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 итогов </a:t>
            </a:r>
            <a:r>
              <a:rPr lang="ru-RU" sz="3800" u="sng" dirty="0">
                <a:latin typeface="Arial" pitchFamily="34" charset="0"/>
                <a:cs typeface="Arial" pitchFamily="34" charset="0"/>
              </a:rPr>
              <a:t>на архитектурно-градостроительном </a:t>
            </a:r>
            <a:r>
              <a:rPr lang="ru-RU" sz="3800" u="sng" dirty="0" smtClean="0">
                <a:latin typeface="Arial" pitchFamily="34" charset="0"/>
                <a:cs typeface="Arial" pitchFamily="34" charset="0"/>
              </a:rPr>
              <a:t>совете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Работа комиссии по общественному 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обсуждению.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-детальные планы, разрабатываемые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на территории существующих микрорайонов и кварталов жилой застройки, подлежащих реконструкции;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-проектная документация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на благоустройство дворовых территорий.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Состав комиссии: </a:t>
            </a:r>
            <a:endParaRPr lang="ru-RU" sz="3800" b="1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-депутат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соответствующего местного Совета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депутатов;</a:t>
            </a:r>
            <a:endParaRPr lang="ru-RU" sz="3800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-представители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местного исполнительного и распорядительного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органа, курирующие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вопросы строительства, архитектуры и градостроительства, природных ресурсов и охраны окружающей среды, гигиены, эпидемиологии и общественного здоровья;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-представитель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разработчика проекта;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-представитель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заказчика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;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-представители инициативных групп, юридических лиц и индивидуальных предпринимателей.</a:t>
            </a:r>
            <a:endParaRPr lang="ru-RU" sz="3800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инициативе участников общественного 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обсуждения может быть проведена Профессиональная </a:t>
            </a:r>
            <a:r>
              <a:rPr lang="ru-RU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независимая 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экспертиза.</a:t>
            </a:r>
            <a:endParaRPr lang="ru-RU" sz="3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6480175"/>
          </a:xfrm>
        </p:spPr>
        <p:txBody>
          <a:bodyPr anchor="t"/>
          <a:lstStyle/>
          <a:p>
            <a:pPr algn="l"/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Основные нормативные правовые акты в сфере                   </a:t>
            </a:r>
            <a:b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градостроительной деятельности</a:t>
            </a:r>
            <a:r>
              <a:rPr lang="ru-RU" sz="2000" b="1" smtClean="0">
                <a:latin typeface="Arial" charset="0"/>
                <a:cs typeface="Arial" charset="0"/>
              </a:rPr>
              <a:t/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1. </a:t>
            </a:r>
            <a:r>
              <a:rPr lang="ru-RU" sz="2000" b="1" smtClean="0">
                <a:latin typeface="Arial" charset="0"/>
                <a:cs typeface="Arial" charset="0"/>
              </a:rPr>
              <a:t>Закон Республики Беларусь Закон Республики Беларусь от 05.07.2004 N 300-З (ред. от 04.01.2014) "Об архитектурной, градостроительной и строительной деятельности в Республике Беларусь".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2.</a:t>
            </a:r>
            <a:r>
              <a:rPr lang="ru-RU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latin typeface="Arial" charset="0"/>
                <a:cs typeface="Arial" charset="0"/>
              </a:rPr>
              <a:t>Указ Президента Республики Беларусь от 30.08.2011 N 385 "Об утверждении Основных направлений государственной градостроительной политики Республики Беларусь на 2011 - 2015 годы".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3. </a:t>
            </a:r>
            <a:r>
              <a:rPr lang="ru-RU" sz="2000" b="1" smtClean="0">
                <a:latin typeface="Arial" charset="0"/>
                <a:cs typeface="Arial" charset="0"/>
              </a:rPr>
              <a:t>Указ Президента Республики Беларусь от 14.01.2014 N 26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"О мерах по совершенствованию строительной деятельности"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4.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21.03.2014 N 252 "Положение об аттестации юридических лиц и индивидуальных предпринимателей, осуществляющих отдельные виды архитектурной, градостроительной, строительной деятельности (их составляющие), выполнение работ по обследованию зданий и сооружений").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sz="2000" smtClean="0">
                <a:latin typeface="Arial" charset="0"/>
                <a:cs typeface="Arial" charset="0"/>
              </a:rPr>
              <a:t/>
            </a:r>
            <a:br>
              <a:rPr lang="ru-RU" sz="2000" smtClean="0">
                <a:latin typeface="Arial" charset="0"/>
                <a:cs typeface="Arial" charset="0"/>
              </a:rPr>
            </a:b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6480175"/>
          </a:xfrm>
        </p:spPr>
        <p:txBody>
          <a:bodyPr anchor="t"/>
          <a:lstStyle/>
          <a:p>
            <a:pPr algn="l"/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5.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20.02.2007 N 223 (ред. от 01.04.2014)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порядке подготовки и выдачи разрешительной документации на строительство объектов"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главном архитекторе области, города, района, района в городе".</a:t>
            </a:r>
            <a:r>
              <a:rPr 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ru-RU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6.</a:t>
            </a:r>
            <a:r>
              <a:rPr lang="ru-RU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01.06.2011 N 687 "Положение о порядке создания и ведения государственного градостроительного кадастра Республики Беларусь, мониторинга объектов архитектурной, градостроительной и строительной деятельности"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 "Положение о порядке проведения общественных обсуждений в области архитектурной, градостроительной и строительной деятельности"</a:t>
            </a:r>
            <a:r>
              <a:rPr lang="ru-RU" sz="2000" smtClean="0">
                <a:latin typeface="Arial" charset="0"/>
                <a:cs typeface="Arial" charset="0"/>
              </a:rPr>
              <a:t/>
            </a:r>
            <a:br>
              <a:rPr lang="ru-RU" sz="2000" smtClean="0">
                <a:latin typeface="Arial" charset="0"/>
                <a:cs typeface="Arial" charset="0"/>
              </a:rPr>
            </a:b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13787" cy="6480175"/>
          </a:xfrm>
        </p:spPr>
        <p:txBody>
          <a:bodyPr anchor="t"/>
          <a:lstStyle/>
          <a:p>
            <a:pPr algn="l"/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7. </a:t>
            </a:r>
            <a:r>
              <a:rPr lang="ru-RU" sz="2000" b="1" smtClean="0">
                <a:latin typeface="Arial" charset="0"/>
                <a:cs typeface="Arial" charset="0"/>
              </a:rPr>
              <a:t>Закон Республики Беларусь от 07.01.2012 N 340-З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"О санитарно-эпидемиологическом благополучии населения".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8. </a:t>
            </a:r>
            <a:r>
              <a:rPr lang="ru-RU" sz="2000" b="1" smtClean="0">
                <a:latin typeface="Arial" charset="0"/>
                <a:cs typeface="Arial" charset="0"/>
              </a:rPr>
              <a:t>Закон Республики Беларусь от 09.11.2009 N 54-З (ред. от 14.07.2011) "О государственной экологической экспертизе".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9.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19.05.2010 N 755 (ред. от </a:t>
            </a:r>
            <a:r>
              <a:rPr lang="en-US" sz="2000" b="1" smtClean="0">
                <a:latin typeface="Arial" charset="0"/>
                <a:cs typeface="Arial" charset="0"/>
              </a:rPr>
              <a:t>29</a:t>
            </a:r>
            <a:r>
              <a:rPr lang="ru-RU" sz="2000" b="1" smtClean="0">
                <a:latin typeface="Arial" charset="0"/>
                <a:cs typeface="Arial" charset="0"/>
              </a:rPr>
              <a:t>.0</a:t>
            </a:r>
            <a:r>
              <a:rPr lang="en-US" sz="2000" b="1" smtClean="0">
                <a:latin typeface="Arial" charset="0"/>
                <a:cs typeface="Arial" charset="0"/>
              </a:rPr>
              <a:t>3</a:t>
            </a:r>
            <a:r>
              <a:rPr lang="ru-RU" sz="2000" b="1" smtClean="0">
                <a:latin typeface="Arial" charset="0"/>
                <a:cs typeface="Arial" charset="0"/>
              </a:rPr>
              <a:t>.201</a:t>
            </a:r>
            <a:r>
              <a:rPr lang="en-US" sz="2000" b="1" smtClean="0">
                <a:latin typeface="Arial" charset="0"/>
                <a:cs typeface="Arial" charset="0"/>
              </a:rPr>
              <a:t>3</a:t>
            </a:r>
            <a:r>
              <a:rPr lang="ru-RU" sz="2000" b="1" smtClean="0">
                <a:latin typeface="Arial" charset="0"/>
                <a:cs typeface="Arial" charset="0"/>
              </a:rPr>
              <a:t>)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порядке проведения государственной экологической экспертизы"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порядке проведения оценки воздействия на окружающую среду"</a:t>
            </a:r>
            <a:r>
              <a:rPr lang="en-US" sz="2000" b="1" smtClean="0">
                <a:latin typeface="Arial" charset="0"/>
                <a:cs typeface="Arial" charset="0"/>
              </a:rPr>
              <a:t>.</a:t>
            </a:r>
            <a:r>
              <a:rPr lang="ru-RU" b="1" smtClean="0">
                <a:latin typeface="Arial" charset="0"/>
                <a:cs typeface="Arial" charset="0"/>
              </a:rPr>
              <a:t/>
            </a:r>
            <a:br>
              <a:rPr lang="ru-RU" b="1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10.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08.10.2008 N 1476 (ред. от 01.04.2014г.) 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порядке проведения государственной экспертизы градостроительных проектов, обоснований инвестирования в строительство, архитектурных, строительных проектов, выделяемых в них этапов работ, очередей строительства, пусковых комплексов и смет (сметной документации)"</a:t>
            </a:r>
            <a:br>
              <a:rPr lang="ru-RU" sz="2000" b="1" smtClean="0">
                <a:latin typeface="Arial" charset="0"/>
                <a:cs typeface="Arial" charset="0"/>
              </a:rPr>
            </a:br>
            <a:r>
              <a:rPr lang="ru-RU" sz="2000" b="1" smtClean="0">
                <a:latin typeface="Arial" charset="0"/>
                <a:cs typeface="Arial" charset="0"/>
              </a:rPr>
              <a:t>"Положение о порядке разработки, согласования и утверждения градостроительных проектов, проектной документации".</a:t>
            </a:r>
            <a:br>
              <a:rPr lang="ru-RU" sz="2000" b="1" smtClean="0">
                <a:latin typeface="Arial" charset="0"/>
                <a:cs typeface="Arial" charset="0"/>
              </a:rPr>
            </a:br>
            <a:endParaRPr lang="ru-R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11.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17.02.2012 N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156</a:t>
            </a:r>
            <a:r>
              <a:rPr lang="ru-RU" sz="2000" b="1" smtClean="0">
                <a:latin typeface="Arial" charset="0"/>
                <a:cs typeface="Arial" charset="0"/>
              </a:rPr>
              <a:t> (ред. от 13.08.2013) "Об утверждении единого перечня административных процедур, осуществляемых государственными органами и иными организациями в отношении юридических лиц и индивидуальных предпринимателей…"</a:t>
            </a:r>
            <a:r>
              <a:rPr lang="ru-RU" sz="2000" smtClean="0">
                <a:latin typeface="Arial" charset="0"/>
                <a:cs typeface="Arial" charset="0"/>
              </a:rPr>
              <a:t/>
            </a:r>
            <a:br>
              <a:rPr lang="ru-RU" sz="2000" smtClean="0">
                <a:latin typeface="Arial" charset="0"/>
                <a:cs typeface="Arial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12. </a:t>
            </a:r>
            <a:r>
              <a:rPr lang="ru-RU" sz="2000" b="1" smtClean="0">
                <a:latin typeface="Arial" charset="0"/>
                <a:cs typeface="Arial" charset="0"/>
              </a:rPr>
              <a:t>Постановление Совета Министров Республики Беларусь от 01.04.2014 N 297 "Об утверждении Правил заключения и исполнения договоров подряда на выполнение проектных и изыскательских работ и (или) ведение авторского надзора за строительством".</a:t>
            </a:r>
          </a:p>
          <a:p>
            <a:pPr marL="0" indent="0">
              <a:buFont typeface="Arial" charset="0"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ru-RU" sz="20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Основные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технические нормативные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правовые акты в сфере                  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градостроительной деятельности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Технические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кодексы установившейся практики (ТКП),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устанавливающие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нормы и требования по планировке и застройке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населенных пунктов: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cap="all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45-3.01-116-2008 (02250)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Населенные пункты. Нормы планировки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застройки";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cap="all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45-3.01-117-2008 (02250)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Районы усадебного жилищного строительства. Нормы планировки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застройки".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кодексы установившейся практики (ТКП),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устанавливающие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состав, содержание и порядок разработки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градостроительных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проектов общего, детального и специального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планирования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cap="all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45-3.01-118-2008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(02250)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Схема комплексной территориальной организации региона (области, района, группы районов). П</a:t>
            </a:r>
            <a:r>
              <a:rPr lang="be-BY" sz="1800" dirty="0">
                <a:latin typeface="Arial" panose="020B0604020202020204" pitchFamily="34" charset="0"/>
                <a:cs typeface="Arial" panose="020B0604020202020204" pitchFamily="34" charset="0"/>
              </a:rPr>
              <a:t>равила </a:t>
            </a:r>
            <a:r>
              <a:rPr lang="be-BY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проектирования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be-BY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45-3.01-284-2014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(02250)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Градостроительный проект детального планирования. Состав и порядок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разработки";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45-3.01-285-2014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(02250)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Градостроительный проект специального планирования. Состав и порядок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разработки";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45-3.01-286-2014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(02250)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Градостроительный проект общего планирования. Генеральный план населенных пунктов. Состав и порядок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разработки".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ТКП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45-3.01-294-2014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(02250)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"Градостроительство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Градостроительный паспорт земельного участка. Состав и порядок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разработки".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Общественное обсуждение градостроительных проектов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Постановление Совета Министров Республики Беларусь от 01.06.2011 N 687 (ред. от 01.04.2014)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Положение о порядке проведения общественных обсуждений в области архитектурной, градостроительной и строительной деятельности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общественное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обсуждение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комплекс мероприятий, проводимых организатором общественного обсуждения и обеспечивающих информирование физических и юридических лиц об архитектурной, градостроительной и строительной деятельности, а также возможность выражения участниками общественного обсуждения своего отношения к решениям, заложенным в проектах, в целях учета общественных интересов и соблюдения прав физических и юридических лиц;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осуществляется до проведения государственных экспертиз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Организуется областными, районными, городскими, поселковыми, сельскими исполнительными комитетами, местными администрациями районов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городах.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Формы общественного обсуждения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Информирования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физических и юридических лиц и анализа общественного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мнения.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-схемы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комплексной территориальной организации областей и иных административно-территориальных и территориальных единиц;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-генеральные планы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городов, иных населенных пунктов и территориальных единиц;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-схемы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проектов планировки районов индивидуального жилищного строительства;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-детальные планы, разрабатываемые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территории, свободной от застройки;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-детальные планы, разрабатываемые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территории с застройкой, подлежащей сносу;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-архитектурно-планировочные концепции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объектов строительства (при отсутствии детальных планов);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-проекты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архитектурных конкурсов (по решению местных исполнительных и распорядительных органов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804</TotalTime>
  <Words>773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Правовое регулирование градостроительной деятельности в Республике Беларусь. Общественное обсуждение градостроительных проектов.</vt:lpstr>
      <vt:lpstr>                 Основные нормативные правовые акты в сфере                                                  градостроительной деятельности 1. Закон Республики Беларусь Закон Республики Беларусь от 05.07.2004 N 300-З (ред. от 04.01.2014) "Об архитектурной, градостроительной и строительной деятельности в Республике Беларусь". 2. Указ Президента Республики Беларусь от 30.08.2011 N 385 "Об утверждении Основных направлений государственной градостроительной политики Республики Беларусь на 2011 - 2015 годы". 3. Указ Президента Республики Беларусь от 14.01.2014 N 26 "О мерах по совершенствованию строительной деятельности" 4. Постановление Совета Министров Республики Беларусь от 21.03.2014 N 252 "Положение об аттестации юридических лиц и индивидуальных предпринимателей, осуществляющих отдельные виды архитектурной, градостроительной, строительной деятельности (их составляющие), выполнение работ по обследованию зданий и сооружений").  </vt:lpstr>
      <vt:lpstr> 5. Постановление Совета Министров Республики Беларусь от 20.02.2007 N 223 (ред. от 01.04.2014) "Положение о порядке подготовки и выдачи разрешительной документации на строительство объектов" "Положение о главном архитекторе области, города, района, района в городе". 6. Постановление Совета Министров Республики Беларусь от 01.06.2011 N 687 "Положение о порядке создания и ведения государственного градостроительного кадастра Республики Беларусь, мониторинга объектов архитектурной, градостроительной и строительной деятельности"  "Положение о порядке проведения общественных обсуждений в области архитектурной, градостроительной и строительной деятельности" </vt:lpstr>
      <vt:lpstr>7. Закон Республики Беларусь от 07.01.2012 N 340-З "О санитарно-эпидемиологическом благополучии населения". 8. Закон Республики Беларусь от 09.11.2009 N 54-З (ред. от 14.07.2011) "О государственной экологической экспертизе". 9. Постановление Совета Министров Республики Беларусь от 19.05.2010 N 755 (ред. от 29.03.2013) "Положение о порядке проведения государственной экологической экспертизы" "Положение о порядке проведения оценки воздействия на окружающую среду". 10. Постановление Совета Министров Республики Беларусь от 08.10.2008 N 1476 (ред. от 01.04.2014г.)  "Положение о порядке проведения государственной экспертизы градостроительных проектов, обоснований инвестирования в строительство, архитектурных, строительных проектов, выделяемых в них этапов работ, очередей строительства, пусковых комплексов и смет (сметной документации)" "Положение о порядке разработки, согласования и утверждения градостроительных проектов, проектной документации". </vt:lpstr>
      <vt:lpstr>Slide 5</vt:lpstr>
      <vt:lpstr>Slide 6</vt:lpstr>
      <vt:lpstr>Slide 7</vt:lpstr>
      <vt:lpstr>Slide 8</vt:lpstr>
      <vt:lpstr>Slide 9</vt:lpstr>
      <vt:lpstr>Slide 10</vt:lpstr>
    </vt:vector>
  </TitlesOfParts>
  <Company>The X-Filez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Mr. X</dc:creator>
  <cp:lastModifiedBy>n.avetyan</cp:lastModifiedBy>
  <cp:revision>60</cp:revision>
  <dcterms:created xsi:type="dcterms:W3CDTF">2012-05-18T17:42:08Z</dcterms:created>
  <dcterms:modified xsi:type="dcterms:W3CDTF">2014-10-28T09:17:28Z</dcterms:modified>
</cp:coreProperties>
</file>